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11"/>
  </p:notesMasterIdLst>
  <p:sldIdLst>
    <p:sldId id="288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F2E97E-89A0-4512-B455-19D6B9FA590A}">
          <p14:sldIdLst>
            <p14:sldId id="288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64" autoAdjust="0"/>
    <p:restoredTop sz="94660"/>
  </p:normalViewPr>
  <p:slideViewPr>
    <p:cSldViewPr>
      <p:cViewPr varScale="1">
        <p:scale>
          <a:sx n="87" d="100"/>
          <a:sy n="87" d="100"/>
        </p:scale>
        <p:origin x="208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tags" Target="tags/tag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0FBEA-8DCF-4AF7-90E3-BFF31CFB79FB}" type="datetimeFigureOut">
              <a:rPr lang="en-US" smtClean="0"/>
              <a:t>7/23/17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2D41B-C5BB-409A-90F1-CE1E907AB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50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2D41B-C5BB-409A-90F1-CE1E907ABB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71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7E7CCE-8A4E-4B1C-8719-F4B01C5947AC}" type="datetimeFigureOut">
              <a:rPr lang="en-US" smtClean="0"/>
              <a:t>7/23/17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2131E96-8E06-41B9-A532-9E1CE3073C0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PSY330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One-Way ANOVA with SPSS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902706" y="3810000"/>
            <a:ext cx="7406640" cy="1752600"/>
          </a:xfrm>
        </p:spPr>
        <p:txBody>
          <a:bodyPr/>
          <a:lstStyle/>
          <a:p>
            <a:r>
              <a:rPr lang="en-US" dirty="0"/>
              <a:t>Trudy Kuo, Ph.D.</a:t>
            </a:r>
          </a:p>
        </p:txBody>
      </p:sp>
    </p:spTree>
    <p:extLst>
      <p:ext uri="{BB962C8B-B14F-4D97-AF65-F5344CB8AC3E}">
        <p14:creationId xmlns:p14="http://schemas.microsoft.com/office/powerpoint/2010/main" val="404127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scenario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were collected from 40 ASU online students to examine their technology dependence. Each student filled out a survey on their technology use and a composite score was obtained. Background information including age, class, employment status was also recorded.</a:t>
            </a:r>
          </a:p>
          <a:p>
            <a:endParaRPr lang="en-US" dirty="0"/>
          </a:p>
          <a:p>
            <a:r>
              <a:rPr lang="en-US" dirty="0" smtClean="0"/>
              <a:t>Research Question: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Do the four classes (freshmen, sophomore, junior, and senior) differ in technology dependence score?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3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the hypothesis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828800"/>
            <a:ext cx="9997440" cy="4419600"/>
          </a:xfrm>
        </p:spPr>
        <p:txBody>
          <a:bodyPr/>
          <a:lstStyle/>
          <a:p>
            <a:r>
              <a:rPr lang="en-US" dirty="0" smtClean="0"/>
              <a:t>DV: Tech dependence score (treated as interval variable)</a:t>
            </a:r>
          </a:p>
          <a:p>
            <a:r>
              <a:rPr lang="en-US" dirty="0" smtClean="0"/>
              <a:t>IV (factor): College class (nominal variable with 4 levels)</a:t>
            </a:r>
          </a:p>
          <a:p>
            <a:pPr lvl="1"/>
            <a:r>
              <a:rPr lang="en-US" dirty="0" smtClean="0"/>
              <a:t>1-Freshman, 2-Sophomore, 3-Junior, 4-Senior</a:t>
            </a:r>
          </a:p>
          <a:p>
            <a:endParaRPr lang="en-US" dirty="0"/>
          </a:p>
          <a:p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en-US" dirty="0" smtClean="0"/>
              <a:t>: 𝞵</a:t>
            </a:r>
            <a:r>
              <a:rPr lang="en-US" baseline="-25000" dirty="0"/>
              <a:t>1</a:t>
            </a:r>
            <a:r>
              <a:rPr lang="en-US" baseline="-25000" dirty="0" smtClean="0"/>
              <a:t> </a:t>
            </a:r>
            <a:r>
              <a:rPr lang="en-US" dirty="0" smtClean="0"/>
              <a:t>= 𝞵</a:t>
            </a:r>
            <a:r>
              <a:rPr lang="en-US" baseline="-25000" dirty="0"/>
              <a:t>2</a:t>
            </a:r>
            <a:r>
              <a:rPr lang="en-US" baseline="-25000" dirty="0" smtClean="0"/>
              <a:t> </a:t>
            </a:r>
            <a:r>
              <a:rPr lang="en-US" dirty="0" smtClean="0"/>
              <a:t>= 𝞵</a:t>
            </a:r>
            <a:r>
              <a:rPr lang="en-US" baseline="-25000" dirty="0"/>
              <a:t>3</a:t>
            </a:r>
            <a:r>
              <a:rPr lang="en-US" dirty="0" smtClean="0"/>
              <a:t> = 𝞵</a:t>
            </a:r>
            <a:r>
              <a:rPr lang="en-US" baseline="-25000" dirty="0"/>
              <a:t>4</a:t>
            </a:r>
            <a:endParaRPr lang="en-US" baseline="-25000" dirty="0" smtClean="0"/>
          </a:p>
          <a:p>
            <a:r>
              <a:rPr lang="en-US" dirty="0" smtClean="0"/>
              <a:t>H</a:t>
            </a:r>
            <a:r>
              <a:rPr lang="en-US" baseline="-25000" dirty="0" smtClean="0"/>
              <a:t>1</a:t>
            </a:r>
            <a:r>
              <a:rPr lang="en-US" dirty="0" smtClean="0"/>
              <a:t>: Not H</a:t>
            </a:r>
            <a:r>
              <a:rPr lang="en-US" baseline="-25000" dirty="0" smtClean="0"/>
              <a:t>0</a:t>
            </a:r>
          </a:p>
          <a:p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1429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Import data into SPSS and configure the variables</a:t>
            </a:r>
          </a:p>
          <a:p>
            <a:r>
              <a:rPr lang="en-US" dirty="0" smtClean="0"/>
              <a:t>Go to: </a:t>
            </a:r>
            <a:r>
              <a:rPr lang="en-US" i="1" dirty="0" smtClean="0"/>
              <a:t>Analyze </a:t>
            </a:r>
            <a:r>
              <a:rPr lang="mr-IN" i="1" dirty="0" smtClean="0"/>
              <a:t>–</a:t>
            </a:r>
            <a:r>
              <a:rPr lang="en-US" i="1" dirty="0" smtClean="0"/>
              <a:t> Compare Means </a:t>
            </a:r>
            <a:r>
              <a:rPr lang="mr-IN" i="1" dirty="0" smtClean="0"/>
              <a:t>–</a:t>
            </a:r>
            <a:r>
              <a:rPr lang="en-US" i="1" dirty="0" smtClean="0"/>
              <a:t> One-way ANOVA</a:t>
            </a:r>
          </a:p>
          <a:p>
            <a:r>
              <a:rPr lang="en-US" dirty="0" smtClean="0"/>
              <a:t>Select </a:t>
            </a:r>
            <a:r>
              <a:rPr lang="en-US" b="1" dirty="0" smtClean="0"/>
              <a:t>Tech Dependence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Dependent List</a:t>
            </a:r>
          </a:p>
          <a:p>
            <a:r>
              <a:rPr lang="en-US" dirty="0" smtClean="0"/>
              <a:t>Select </a:t>
            </a:r>
            <a:r>
              <a:rPr lang="en-US" b="1" dirty="0" smtClean="0"/>
              <a:t>Class </a:t>
            </a:r>
            <a:r>
              <a:rPr lang="en-US" dirty="0" smtClean="0">
                <a:sym typeface="Wingdings"/>
              </a:rPr>
              <a:t> Factor</a:t>
            </a:r>
          </a:p>
          <a:p>
            <a:r>
              <a:rPr lang="en-US" dirty="0" smtClean="0">
                <a:sym typeface="Wingdings"/>
              </a:rPr>
              <a:t>Click </a:t>
            </a:r>
            <a:r>
              <a:rPr lang="en-US" i="1" dirty="0" smtClean="0">
                <a:sym typeface="Wingdings"/>
              </a:rPr>
              <a:t>Post Hoc, </a:t>
            </a:r>
            <a:r>
              <a:rPr lang="en-US" dirty="0" smtClean="0">
                <a:sym typeface="Wingdings"/>
              </a:rPr>
              <a:t>select </a:t>
            </a:r>
            <a:r>
              <a:rPr lang="en-US" b="1" dirty="0" smtClean="0">
                <a:sym typeface="Wingdings"/>
              </a:rPr>
              <a:t>LSD</a:t>
            </a:r>
            <a:r>
              <a:rPr lang="en-US" dirty="0" smtClean="0">
                <a:sym typeface="Wingdings"/>
              </a:rPr>
              <a:t> for ”Equal variances assumed” and </a:t>
            </a:r>
            <a:r>
              <a:rPr lang="en-US" b="1" dirty="0" err="1" smtClean="0">
                <a:sym typeface="Wingdings"/>
              </a:rPr>
              <a:t>Tamhane’s</a:t>
            </a:r>
            <a:r>
              <a:rPr lang="en-US" b="1" dirty="0" smtClean="0">
                <a:sym typeface="Wingdings"/>
              </a:rPr>
              <a:t> T2 </a:t>
            </a:r>
            <a:r>
              <a:rPr lang="en-US" dirty="0" smtClean="0">
                <a:sym typeface="Wingdings"/>
              </a:rPr>
              <a:t>for “Equal variances not assumed”</a:t>
            </a:r>
          </a:p>
          <a:p>
            <a:r>
              <a:rPr lang="en-US" dirty="0" smtClean="0">
                <a:sym typeface="Wingdings"/>
              </a:rPr>
              <a:t>Click </a:t>
            </a:r>
            <a:r>
              <a:rPr lang="en-US" i="1" dirty="0" smtClean="0">
                <a:sym typeface="Wingdings"/>
              </a:rPr>
              <a:t>Options, </a:t>
            </a:r>
            <a:r>
              <a:rPr lang="en-US" dirty="0" smtClean="0">
                <a:sym typeface="Wingdings"/>
              </a:rPr>
              <a:t>select </a:t>
            </a:r>
            <a:r>
              <a:rPr lang="en-US" b="1" dirty="0" err="1" smtClean="0">
                <a:sym typeface="Wingdings"/>
              </a:rPr>
              <a:t>Descriptives</a:t>
            </a:r>
            <a:r>
              <a:rPr lang="en-US" dirty="0" smtClean="0">
                <a:sym typeface="Wingdings"/>
              </a:rPr>
              <a:t> and </a:t>
            </a:r>
            <a:r>
              <a:rPr lang="en-US" b="1" dirty="0" smtClean="0">
                <a:sym typeface="Wingdings"/>
              </a:rPr>
              <a:t>Homogeneity of variance test.</a:t>
            </a:r>
          </a:p>
          <a:p>
            <a:r>
              <a:rPr lang="en-US" dirty="0" smtClean="0">
                <a:sym typeface="Wingdings"/>
              </a:rPr>
              <a:t>Click </a:t>
            </a:r>
            <a:r>
              <a:rPr lang="en-US" i="1" dirty="0" smtClean="0">
                <a:sym typeface="Wingdings"/>
              </a:rPr>
              <a:t>OK </a:t>
            </a:r>
            <a:r>
              <a:rPr lang="en-US" dirty="0" smtClean="0">
                <a:sym typeface="Wingdings"/>
              </a:rPr>
              <a:t>to run the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7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SPSS output table 1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7836"/>
          <a:stretch/>
        </p:blipFill>
        <p:spPr>
          <a:xfrm>
            <a:off x="2123768" y="1295400"/>
            <a:ext cx="9287256" cy="27656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0" y="4075765"/>
            <a:ext cx="9125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It’s always a good idea to examine the descriptive statistics and get a sense of the data.</a:t>
            </a:r>
          </a:p>
          <a:p>
            <a:r>
              <a:rPr lang="en-US" sz="2000" dirty="0" smtClean="0"/>
              <a:t>What are your findings about the four groups being compared?</a:t>
            </a:r>
          </a:p>
          <a:p>
            <a:endParaRPr lang="en-US" sz="2000" dirty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solidFill>
                  <a:srgbClr val="0070C0"/>
                </a:solidFill>
              </a:rPr>
              <a:t>What are the samples sizes? Is there any group with a sample size that’s too small?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solidFill>
                  <a:srgbClr val="0070C0"/>
                </a:solidFill>
              </a:rPr>
              <a:t>What are the group means? Do they look similar or different?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>
                <a:solidFill>
                  <a:srgbClr val="0070C0"/>
                </a:solidFill>
              </a:rPr>
              <a:t>What are the lowest and highest scores in each group? Are those similar across the groups?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89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944562"/>
          </a:xfrm>
        </p:spPr>
        <p:txBody>
          <a:bodyPr/>
          <a:lstStyle/>
          <a:p>
            <a:r>
              <a:rPr lang="en-US" dirty="0" smtClean="0"/>
              <a:t>SPSS output table 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219200"/>
            <a:ext cx="5676900" cy="191032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85772" y="3129522"/>
            <a:ext cx="9854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ANOVA is designed for comparing populations with equivalent variances (homogeneity of variances), so we requested this </a:t>
            </a:r>
            <a:r>
              <a:rPr lang="en-US" sz="2400" dirty="0" err="1" smtClean="0"/>
              <a:t>Levene’s</a:t>
            </a:r>
            <a:r>
              <a:rPr lang="en-US" sz="2400" dirty="0" smtClean="0"/>
              <a:t> test to check the variances from the four groups.</a:t>
            </a:r>
          </a:p>
          <a:p>
            <a:endParaRPr lang="en-US" sz="2400" dirty="0"/>
          </a:p>
          <a:p>
            <a:r>
              <a:rPr lang="en-US" sz="2400" dirty="0" smtClean="0"/>
              <a:t>For this test, the null hypothesis is that there is no significant difference among the population variances. 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Assuming 𝜶 = .05, </a:t>
            </a:r>
            <a:r>
              <a:rPr lang="en-US" sz="2400" i="1" dirty="0" smtClean="0">
                <a:solidFill>
                  <a:srgbClr val="0070C0"/>
                </a:solidFill>
              </a:rPr>
              <a:t>p </a:t>
            </a:r>
            <a:r>
              <a:rPr lang="en-US" sz="2400" dirty="0" smtClean="0">
                <a:solidFill>
                  <a:srgbClr val="0070C0"/>
                </a:solidFill>
              </a:rPr>
              <a:t>of .606 &gt; 𝜶 so we fail to reject the null hypothesis.</a:t>
            </a:r>
          </a:p>
          <a:p>
            <a:r>
              <a:rPr lang="en-US" sz="2400" dirty="0" smtClean="0">
                <a:solidFill>
                  <a:srgbClr val="0070C0"/>
                </a:solidFill>
                <a:sym typeface="Wingdings"/>
              </a:rPr>
              <a:t> Null hypothesis stands, and we can assume that there is homogeneity of variances and the assumption for ANOVA is not violated. 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953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868362"/>
          </a:xfrm>
        </p:spPr>
        <p:txBody>
          <a:bodyPr/>
          <a:lstStyle/>
          <a:p>
            <a:r>
              <a:rPr lang="en-US" dirty="0" smtClean="0"/>
              <a:t>SPSS output table 3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32" y="1143000"/>
            <a:ext cx="7370064" cy="2055786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133600" y="3352800"/>
            <a:ext cx="9525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Statistic:	 	F(3, 36) = 3.104</a:t>
            </a:r>
          </a:p>
          <a:p>
            <a:r>
              <a:rPr lang="en-US" sz="2800" i="1" dirty="0" smtClean="0"/>
              <a:t>Significance: 		p = .039</a:t>
            </a:r>
          </a:p>
          <a:p>
            <a:r>
              <a:rPr lang="en-US" sz="2800" i="1" dirty="0" smtClean="0"/>
              <a:t>Effect size:		ƞ</a:t>
            </a:r>
            <a:r>
              <a:rPr lang="en-US" sz="2800" i="1" baseline="30000" dirty="0" smtClean="0"/>
              <a:t>2 </a:t>
            </a:r>
            <a:r>
              <a:rPr lang="en-US" sz="2800" i="1" dirty="0" smtClean="0"/>
              <a:t>= 79.829/388.400 = .21</a:t>
            </a:r>
          </a:p>
          <a:p>
            <a:endParaRPr lang="en-US" sz="2800" i="1" dirty="0"/>
          </a:p>
          <a:p>
            <a:r>
              <a:rPr lang="en-US" sz="2800" i="1" dirty="0" smtClean="0">
                <a:solidFill>
                  <a:srgbClr val="0070C0"/>
                </a:solidFill>
              </a:rPr>
              <a:t>The ANOVA is significant (p &lt; 𝜶 ) so H</a:t>
            </a:r>
            <a:r>
              <a:rPr lang="en-US" sz="2800" i="1" baseline="-25000" dirty="0" smtClean="0">
                <a:solidFill>
                  <a:srgbClr val="0070C0"/>
                </a:solidFill>
              </a:rPr>
              <a:t>0</a:t>
            </a:r>
            <a:r>
              <a:rPr lang="en-US" sz="2800" i="1" dirty="0" smtClean="0">
                <a:solidFill>
                  <a:srgbClr val="0070C0"/>
                </a:solidFill>
              </a:rPr>
              <a:t> is rejected. </a:t>
            </a:r>
          </a:p>
          <a:p>
            <a:r>
              <a:rPr lang="en-US" sz="2800" i="1" dirty="0" smtClean="0">
                <a:solidFill>
                  <a:srgbClr val="0070C0"/>
                </a:solidFill>
                <a:sym typeface="Wingdings"/>
              </a:rPr>
              <a:t> There are significant differences among the four classes on tech dependence, so post hoc analysis is necessary.</a:t>
            </a:r>
            <a:endParaRPr lang="en-US" sz="28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86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146819"/>
            <a:ext cx="9997440" cy="868362"/>
          </a:xfrm>
        </p:spPr>
        <p:txBody>
          <a:bodyPr/>
          <a:lstStyle/>
          <a:p>
            <a:r>
              <a:rPr lang="en-US" dirty="0" smtClean="0"/>
              <a:t>SPSS output table 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144" y="990600"/>
            <a:ext cx="6089520" cy="5638800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103113" y="1547842"/>
            <a:ext cx="37581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selected two post hoc tests, the first for the situation with equal variances assumed, the second for the situation without assuming equal variances.</a:t>
            </a:r>
          </a:p>
          <a:p>
            <a:endParaRPr lang="en-US" sz="2400" dirty="0"/>
          </a:p>
          <a:p>
            <a:r>
              <a:rPr lang="en-US" sz="2400" dirty="0" smtClean="0"/>
              <a:t>Because </a:t>
            </a:r>
            <a:r>
              <a:rPr lang="en-US" sz="2400" dirty="0" err="1" smtClean="0"/>
              <a:t>Levene’s</a:t>
            </a:r>
            <a:r>
              <a:rPr lang="en-US" sz="2400" dirty="0" smtClean="0"/>
              <a:t> test was not significant, we can assume equal variances and use LSD test.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1914144" y="2133600"/>
            <a:ext cx="524256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5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146819"/>
            <a:ext cx="9997440" cy="868362"/>
          </a:xfrm>
        </p:spPr>
        <p:txBody>
          <a:bodyPr/>
          <a:lstStyle/>
          <a:p>
            <a:r>
              <a:rPr lang="en-US" dirty="0" smtClean="0"/>
              <a:t>SPSS output table 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756" b="40541"/>
          <a:stretch/>
        </p:blipFill>
        <p:spPr>
          <a:xfrm>
            <a:off x="2362200" y="1015181"/>
            <a:ext cx="8806807" cy="429788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7772400" y="2286000"/>
            <a:ext cx="685800" cy="3048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765026" y="2801857"/>
            <a:ext cx="685800" cy="30480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4343400" y="3164124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343400" y="3962400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43400" y="4191000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4724400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343400" y="4953000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343400" y="5181600"/>
            <a:ext cx="3962400" cy="0"/>
          </a:xfrm>
          <a:prstGeom prst="line">
            <a:avLst/>
          </a:prstGeom>
          <a:ln w="31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286000" y="5486400"/>
            <a:ext cx="906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table is organized in a way that the same comparison is listed twice, with comparison done in the opposite directions. The only tests with a </a:t>
            </a:r>
            <a:r>
              <a:rPr lang="en-US" i="1" dirty="0" smtClean="0"/>
              <a:t>p </a:t>
            </a:r>
            <a:r>
              <a:rPr lang="en-US" dirty="0" smtClean="0"/>
              <a:t>&lt; .05 are G1-G2 and G1-G4.</a:t>
            </a:r>
          </a:p>
          <a:p>
            <a:r>
              <a:rPr lang="en-US" dirty="0" smtClean="0"/>
              <a:t>The mean differences are negative so Freshman class is significantly lower on tech dependence compared to Sophomore and Senior.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684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PSY-845: Doctoral Statistics&amp;#x0D;&amp;#x0A;&amp;#x0D;&amp;#x0A;Week 1: Intro to Statistics&amp;quot;&quot;/&gt;&lt;property id=&quot;20307&quot; value=&quot;256&quot;/&gt;&lt;/object&gt;&lt;object type=&quot;3&quot; unique_id=&quot;10005&quot;&gt;&lt;property id=&quot;20148&quot; value=&quot;5&quot;/&gt;&lt;property id=&quot;20300&quot; value=&quot;Slide 27 - &amp;quot;DQ1&amp;quot;&quot;/&gt;&lt;property id=&quot;20307&quot; value=&quot;258&quot;/&gt;&lt;/object&gt;&lt;object type=&quot;3&quot; unique_id=&quot;10006&quot;&gt;&lt;property id=&quot;20148&quot; value=&quot;5&quot;/&gt;&lt;property id=&quot;20300&quot; value=&quot;Slide 28 - &amp;quot;DQ2&amp;quot;&quot;/&gt;&lt;property id=&quot;20307&quot; value=&quot;257&quot;/&gt;&lt;/object&gt;&lt;object type=&quot;3&quot; unique_id=&quot;10042&quot;&gt;&lt;property id=&quot;20148&quot; value=&quot;5&quot;/&gt;&lt;property id=&quot;20300&quot; value=&quot;Slide 3 - &amp;quot;Class Policy- Attendance&amp;quot;&quot;/&gt;&lt;property id=&quot;20307&quot; value=&quot;259&quot;/&gt;&lt;/object&gt;&lt;object type=&quot;3&quot; unique_id=&quot;10061&quot;&gt;&lt;property id=&quot;20148&quot; value=&quot;5&quot;/&gt;&lt;property id=&quot;20300&quot; value=&quot;Slide 4 - &amp;quot;Class Activities &amp;quot;&quot;/&gt;&lt;property id=&quot;20307&quot; value=&quot;260&quot;/&gt;&lt;/object&gt;&lt;object type=&quot;3&quot; unique_id=&quot;10083&quot;&gt;&lt;property id=&quot;20148&quot; value=&quot;5&quot;/&gt;&lt;property id=&quot;20300&quot; value=&quot;Slide 5 - &amp;quot;Class Schedule&amp;quot;&quot;/&gt;&lt;property id=&quot;20307&quot; value=&quot;261&quot;/&gt;&lt;/object&gt;&lt;object type=&quot;3&quot; unique_id=&quot;10152&quot;&gt;&lt;property id=&quot;20148&quot; value=&quot;5&quot;/&gt;&lt;property id=&quot;20300&quot; value=&quot;Slide 7 - &amp;quot;Misconception about statistics #1&amp;quot;&quot;/&gt;&lt;property id=&quot;20307&quot; value=&quot;263&quot;/&gt;&lt;/object&gt;&lt;object type=&quot;3&quot; unique_id=&quot;10193&quot;&gt;&lt;property id=&quot;20148&quot; value=&quot;5&quot;/&gt;&lt;property id=&quot;20300&quot; value=&quot;Slide 8 - &amp;quot;Misconceptions about statistics #2&amp;quot;&quot;/&gt;&lt;property id=&quot;20307&quot; value=&quot;265&quot;/&gt;&lt;/object&gt;&lt;object type=&quot;3&quot; unique_id=&quot;10271&quot;&gt;&lt;property id=&quot;20148&quot; value=&quot;5&quot;/&gt;&lt;property id=&quot;20300&quot; value=&quot;Slide 10 - &amp;quot;From CNN.com on 3/28&amp;quot;&quot;/&gt;&lt;property id=&quot;20307&quot; value=&quot;266&quot;/&gt;&lt;/object&gt;&lt;object type=&quot;3&quot; unique_id=&quot;10272&quot;&gt;&lt;property id=&quot;20148&quot; value=&quot;5&quot;/&gt;&lt;property id=&quot;20300&quot; value=&quot;Slide 11 - &amp;quot;Example 1:&amp;#x0D;&amp;#x0A;1 in 68 US children has ASD&amp;quot;&quot;/&gt;&lt;property id=&quot;20307&quot; value=&quot;267&quot;/&gt;&lt;/object&gt;&lt;object type=&quot;3&quot; unique_id=&quot;10273&quot;&gt;&lt;property id=&quot;20148&quot; value=&quot;5&quot;/&gt;&lt;property id=&quot;20300&quot; value=&quot;Slide 12 - &amp;quot;Identify the following:&amp;quot;&quot;/&gt;&lt;property id=&quot;20307&quot; value=&quot;268&quot;/&gt;&lt;/object&gt;&lt;object type=&quot;3&quot; unique_id=&quot;10274&quot;&gt;&lt;property id=&quot;20148&quot; value=&quot;5&quot;/&gt;&lt;property id=&quot;20300&quot; value=&quot;Slide 13 - &amp;quot;Example 2:&amp;#x0D;&amp;#x0A;1 in 25 gets infection at hospital&amp;quot;&quot;/&gt;&lt;property id=&quot;20307&quot; value=&quot;269&quot;/&gt;&lt;/object&gt;&lt;object type=&quot;3&quot; unique_id=&quot;10275&quot;&gt;&lt;property id=&quot;20148&quot; value=&quot;5&quot;/&gt;&lt;property id=&quot;20300&quot; value=&quot;Slide 14 - &amp;quot;Identify the following:&amp;quot;&quot;/&gt;&lt;property id=&quot;20307&quot; value=&quot;270&quot;/&gt;&lt;/object&gt;&lt;object type=&quot;3&quot; unique_id=&quot;10356&quot;&gt;&lt;property id=&quot;20148&quot; value=&quot;5&quot;/&gt;&lt;property id=&quot;20300&quot; value=&quot;Slide 15 - &amp;quot;Example 3 (Group Discussion):&amp;#x0D;&amp;#x0A;“People on X dating website are 3 times more likely to find a relationship”&amp;quot;&quot;/&gt;&lt;property id=&quot;20307&quot; value=&quot;271&quot;/&gt;&lt;/object&gt;&lt;object type=&quot;3&quot; unique_id=&quot;10501&quot;&gt;&lt;property id=&quot;20148&quot; value=&quot;5&quot;/&gt;&lt;property id=&quot;20300&quot; value=&quot;Slide 2 - &amp;quot;Getting to know each other&amp;quot;&quot;/&gt;&lt;property id=&quot;20307&quot; value=&quot;273&quot;/&gt;&lt;/object&gt;&lt;object type=&quot;3&quot; unique_id=&quot;10502&quot;&gt;&lt;property id=&quot;20148&quot; value=&quot;5&quot;/&gt;&lt;property id=&quot;20300&quot; value=&quot;Slide 6 - &amp;quot;Resources&amp;quot;&quot;/&gt;&lt;property id=&quot;20307&quot; value=&quot;274&quot;/&gt;&lt;/object&gt;&lt;object type=&quot;3&quot; unique_id=&quot;10504&quot;&gt;&lt;property id=&quot;20148&quot; value=&quot;5&quot;/&gt;&lt;property id=&quot;20300&quot; value=&quot;Slide 16 - &amp;quot;A few more words about population and sample:&amp;quot;&quot;/&gt;&lt;property id=&quot;20307&quot; value=&quot;276&quot;/&gt;&lt;/object&gt;&lt;object type=&quot;3&quot; unique_id=&quot;10505&quot;&gt;&lt;property id=&quot;20148&quot; value=&quot;5&quot;/&gt;&lt;property id=&quot;20300&quot; value=&quot;Slide 24 - &amp;quot;Written assignment 1(due end of week 2)&amp;quot;&quot;/&gt;&lt;property id=&quot;20307&quot; value=&quot;277&quot;/&gt;&lt;/object&gt;&lt;object type=&quot;3&quot; unique_id=&quot;10506&quot;&gt;&lt;property id=&quot;20148&quot; value=&quot;5&quot;/&gt;&lt;property id=&quot;20300&quot; value=&quot;Slide 25 - &amp;quot;Practice assignment 1- part 1&amp;quot;&quot;/&gt;&lt;property id=&quot;20307&quot; value=&quot;278&quot;/&gt;&lt;/object&gt;&lt;object type=&quot;3&quot; unique_id=&quot;10507&quot;&gt;&lt;property id=&quot;20148&quot; value=&quot;5&quot;/&gt;&lt;property id=&quot;20300&quot; value=&quot;Slide 26 - &amp;quot;Practice assignment 1- part 2&amp;quot;&quot;/&gt;&lt;property id=&quot;20307&quot; value=&quot;279&quot;/&gt;&lt;/object&gt;&lt;object type=&quot;3&quot; unique_id=&quot;10673&quot;&gt;&lt;property id=&quot;20148&quot; value=&quot;5&quot;/&gt;&lt;property id=&quot;20300&quot; value=&quot;Slide 17 - &amp;quot;Variable&amp;quot;&quot;/&gt;&lt;property id=&quot;20307&quot; value=&quot;280&quot;/&gt;&lt;/object&gt;&lt;object type=&quot;3&quot; unique_id=&quot;10674&quot;&gt;&lt;property id=&quot;20148&quot; value=&quot;5&quot;/&gt;&lt;property id=&quot;20300&quot; value=&quot;Slide 18 - &amp;quot;Example 1&amp;quot;&quot;/&gt;&lt;property id=&quot;20307&quot; value=&quot;281&quot;/&gt;&lt;/object&gt;&lt;object type=&quot;3&quot; unique_id=&quot;10675&quot;&gt;&lt;property id=&quot;20148&quot; value=&quot;5&quot;/&gt;&lt;property id=&quot;20300&quot; value=&quot;Slide 19 - &amp;quot;Independent vs dependent V&amp;quot;&quot;/&gt;&lt;property id=&quot;20307&quot; value=&quot;282&quot;/&gt;&lt;/object&gt;&lt;object type=&quot;3&quot; unique_id=&quot;10676&quot;&gt;&lt;property id=&quot;20148&quot; value=&quot;5&quot;/&gt;&lt;property id=&quot;20300&quot; value=&quot;Slide 20 - &amp;quot;Caveats about IV and DV&amp;quot;&quot;/&gt;&lt;property id=&quot;20307&quot; value=&quot;283&quot;/&gt;&lt;/object&gt;&lt;object type=&quot;3&quot; unique_id=&quot;10920&quot;&gt;&lt;property id=&quot;20148&quot; value=&quot;5&quot;/&gt;&lt;property id=&quot;20300&quot; value=&quot;Slide 21 - &amp;quot;Scale of measurement &amp;amp; &amp;#x0D;&amp;#x0A;type of variable&amp;quot;&quot;/&gt;&lt;property id=&quot;20307&quot; value=&quot;284&quot;/&gt;&lt;/object&gt;&lt;object type=&quot;3&quot; unique_id=&quot;10921&quot;&gt;&lt;property id=&quot;20148&quot; value=&quot;5&quot;/&gt;&lt;property id=&quot;20300&quot; value=&quot;Slide 22 - &amp;quot;Scale of measurement &amp;amp; &amp;#x0D;&amp;#x0A;type of variable&amp;#x0D;&amp;#x0A;-- Group work&amp;quot;&quot;/&gt;&lt;property id=&quot;20307&quot; value=&quot;285&quot;/&gt;&lt;/object&gt;&lt;object type=&quot;3&quot; unique_id=&quot;10922&quot;&gt;&lt;property id=&quot;20148&quot; value=&quot;5&quot;/&gt;&lt;property id=&quot;20300&quot; value=&quot;Slide 23 - &amp;quot;Special case of Likert scale scores&amp;quot;&quot;/&gt;&lt;property id=&quot;20307&quot; value=&quot;286&quot;/&gt;&lt;/object&gt;&lt;object type=&quot;3&quot; unique_id=&quot;11069&quot;&gt;&lt;property id=&quot;20148&quot; value=&quot;5&quot;/&gt;&lt;property id=&quot;20300&quot; value=&quot;Slide 9&quot;/&gt;&lt;property id=&quot;20307&quot; value=&quot;287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5553</TotalTime>
  <Words>493</Words>
  <Application>Microsoft Macintosh PowerPoint</Application>
  <PresentationFormat>Widescreen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Calibri</vt:lpstr>
      <vt:lpstr>Gill Sans MT</vt:lpstr>
      <vt:lpstr>Mangal</vt:lpstr>
      <vt:lpstr>Verdana</vt:lpstr>
      <vt:lpstr>Wingdings</vt:lpstr>
      <vt:lpstr>Wingdings 2</vt:lpstr>
      <vt:lpstr>Arial</vt:lpstr>
      <vt:lpstr>Solstice</vt:lpstr>
      <vt:lpstr>PSY330 One-Way ANOVA with SPSS</vt:lpstr>
      <vt:lpstr>Research scenario example</vt:lpstr>
      <vt:lpstr>Setting up the hypothesis test</vt:lpstr>
      <vt:lpstr>Analysis procedure</vt:lpstr>
      <vt:lpstr>SPSS output table 1</vt:lpstr>
      <vt:lpstr>SPSS output table 2</vt:lpstr>
      <vt:lpstr>SPSS output table 3</vt:lpstr>
      <vt:lpstr>SPSS output table 4</vt:lpstr>
      <vt:lpstr>SPSS output table 4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PSY-845: Doctoral Statistics Week 1: Intro to Statistics</dc:title>
  <dc:creator>Trudy</dc:creator>
  <cp:lastModifiedBy>Trudy Kuo</cp:lastModifiedBy>
  <cp:revision>190</cp:revision>
  <cp:lastPrinted>2017-07-19T00:03:29Z</cp:lastPrinted>
  <dcterms:created xsi:type="dcterms:W3CDTF">2014-03-28T20:28:09Z</dcterms:created>
  <dcterms:modified xsi:type="dcterms:W3CDTF">2017-07-24T07:35:46Z</dcterms:modified>
</cp:coreProperties>
</file>